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434" r:id="rId2"/>
    <p:sldId id="488" r:id="rId3"/>
    <p:sldId id="435" r:id="rId4"/>
    <p:sldId id="436" r:id="rId5"/>
    <p:sldId id="437" r:id="rId6"/>
    <p:sldId id="440" r:id="rId7"/>
    <p:sldId id="441" r:id="rId8"/>
    <p:sldId id="442" r:id="rId9"/>
    <p:sldId id="438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2" r:id="rId18"/>
    <p:sldId id="451" r:id="rId19"/>
    <p:sldId id="450" r:id="rId20"/>
    <p:sldId id="454" r:id="rId21"/>
    <p:sldId id="455" r:id="rId22"/>
    <p:sldId id="456" r:id="rId23"/>
    <p:sldId id="474" r:id="rId24"/>
    <p:sldId id="459" r:id="rId25"/>
    <p:sldId id="484" r:id="rId26"/>
    <p:sldId id="483" r:id="rId27"/>
    <p:sldId id="457" r:id="rId28"/>
    <p:sldId id="473" r:id="rId29"/>
    <p:sldId id="461" r:id="rId30"/>
    <p:sldId id="458" r:id="rId31"/>
    <p:sldId id="476" r:id="rId32"/>
    <p:sldId id="475" r:id="rId33"/>
    <p:sldId id="463" r:id="rId34"/>
    <p:sldId id="465" r:id="rId35"/>
    <p:sldId id="466" r:id="rId36"/>
    <p:sldId id="469" r:id="rId37"/>
    <p:sldId id="471" r:id="rId38"/>
    <p:sldId id="472" r:id="rId39"/>
    <p:sldId id="477" r:id="rId40"/>
    <p:sldId id="480" r:id="rId41"/>
    <p:sldId id="478" r:id="rId42"/>
    <p:sldId id="485" r:id="rId43"/>
    <p:sldId id="486" r:id="rId44"/>
    <p:sldId id="487" r:id="rId45"/>
    <p:sldId id="481" r:id="rId46"/>
    <p:sldId id="482" r:id="rId47"/>
    <p:sldId id="489" r:id="rId48"/>
    <p:sldId id="439" r:id="rId49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FC6B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6091" autoAdjust="0"/>
  </p:normalViewPr>
  <p:slideViewPr>
    <p:cSldViewPr snapToGrid="0" snapToObjects="1">
      <p:cViewPr varScale="1">
        <p:scale>
          <a:sx n="85" d="100"/>
          <a:sy n="85" d="100"/>
        </p:scale>
        <p:origin x="69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64" d="100"/>
          <a:sy n="164" d="100"/>
        </p:scale>
        <p:origin x="67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2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1108FBB-5C78-CF4C-B054-5DD258793CD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5016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032558"/>
            <a:ext cx="5492750" cy="5463878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4DC7C336-BE99-324C-AD72-4A60B19E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pr increases accuracy: average MSE lower with pr</a:t>
            </a:r>
          </a:p>
          <a:p>
            <a:r>
              <a:rPr lang="en-US" dirty="0"/>
              <a:t>Graphs are from loss function on test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pr increases accuracy, average MSE lower with pr</a:t>
            </a:r>
          </a:p>
          <a:p>
            <a:r>
              <a:rPr lang="en-US" dirty="0"/>
              <a:t>Graphs are from loss function on test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6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 the sequence of frames will be processed by CNN part to extract features. </a:t>
            </a:r>
          </a:p>
          <a:p>
            <a:r>
              <a:rPr lang="en-US" dirty="0"/>
              <a:t>After that, the features are combined into a vector and fed to the </a:t>
            </a:r>
            <a:r>
              <a:rPr lang="en-US" dirty="0" err="1"/>
              <a:t>img</a:t>
            </a:r>
            <a:r>
              <a:rPr lang="en-US" dirty="0"/>
              <a:t>-encoder (LSTM part).</a:t>
            </a:r>
          </a:p>
          <a:p>
            <a:r>
              <a:rPr lang="en-US" dirty="0"/>
              <a:t>The pitch and roll sequence is fed separately to the PR-encoder (LSTM part). </a:t>
            </a:r>
          </a:p>
          <a:p>
            <a:r>
              <a:rPr lang="en-US" dirty="0"/>
              <a:t>One latent vector is generated and decoded by decoder (LSTM part). </a:t>
            </a:r>
          </a:p>
          <a:p>
            <a:r>
              <a:rPr lang="en-US" dirty="0"/>
              <a:t>The output is a predicted sequence of pitch and roll.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1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the previous model, combine </a:t>
            </a:r>
            <a:r>
              <a:rPr lang="en-US" dirty="0" err="1"/>
              <a:t>imgencoder</a:t>
            </a:r>
            <a:r>
              <a:rPr lang="en-US" dirty="0"/>
              <a:t> and PR-encoder in one encoder element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6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last but no additional info PR is used,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modification of a previous model. </a:t>
            </a:r>
          </a:p>
          <a:p>
            <a:r>
              <a:rPr lang="en-US" dirty="0"/>
              <a:t>Combine all LSTM elements into one to </a:t>
            </a:r>
          </a:p>
          <a:p>
            <a:r>
              <a:rPr lang="en-US" dirty="0"/>
              <a:t>- reduce the parameters of the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the efficiency of this configuration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 memory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Baseline</a:t>
            </a:r>
            <a:r>
              <a:rPr lang="en-US" dirty="0"/>
              <a:t>: worst performing model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dirty="0"/>
              <a:t>: best </a:t>
            </a:r>
            <a:r>
              <a:rPr lang="en-US" dirty="0" err="1"/>
              <a:t>perfoming</a:t>
            </a:r>
            <a:r>
              <a:rPr lang="en-US" dirty="0"/>
              <a:t> models</a:t>
            </a:r>
          </a:p>
          <a:p>
            <a:r>
              <a:rPr lang="en-US" dirty="0"/>
              <a:t>- Best performing models are reference for our criteria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42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MSE roll and Pitch separately</a:t>
            </a:r>
          </a:p>
          <a:p>
            <a:r>
              <a:rPr lang="en-US" dirty="0"/>
              <a:t>Lower then CNN models</a:t>
            </a:r>
          </a:p>
          <a:p>
            <a:r>
              <a:rPr lang="en-US" dirty="0"/>
              <a:t>Pitch harder to predict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6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layers encoder part</a:t>
            </a:r>
          </a:p>
          <a:p>
            <a:r>
              <a:rPr lang="en-US" dirty="0"/>
              <a:t>Speed up training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4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90 degrees</a:t>
            </a:r>
          </a:p>
          <a:p>
            <a:r>
              <a:rPr lang="en-US" dirty="0"/>
              <a:t>So good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models bad convergence</a:t>
            </a:r>
          </a:p>
          <a:p>
            <a:r>
              <a:rPr lang="en-US" dirty="0"/>
              <a:t>Training data training </a:t>
            </a:r>
          </a:p>
          <a:p>
            <a:r>
              <a:rPr lang="en-US" dirty="0"/>
              <a:t>Average 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53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5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6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C336-BE99-324C-AD72-4A60B19E00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7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0C6A-692B-1D4A-8212-563A4C35C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0BEE-EAE8-E747-AB3A-BF162FE7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C9A6-D784-F442-8057-4E1FD71C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39300" y="6270518"/>
            <a:ext cx="20574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844A-41EE-614A-AFFF-5DCECDF4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34C3-9139-454F-B5D9-FF0A2254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2767-CE94-B040-8493-1C341C30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A93C-AC25-7D4A-8787-2982570C5801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DA9E-2023-7641-8759-F54D76AA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2809E-4DC0-3547-A0F4-37E6DA53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39E7A-424E-FF42-8D87-DE581C6C8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61DC2-7639-DD44-B522-08EE227C0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D943-9A78-7047-A5AC-5C709F81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E462-4DE4-FE48-A6DC-6029F8C08C1B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2560-8B59-F745-9960-E4B994D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5EA8-96D1-4545-BDAC-D896EABB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E03A-C33E-EA44-B724-A57E387E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7414-DDD0-9745-8B9E-83FA5A2A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8BCCA3-127F-E745-BFB7-88F09BBFD911}"/>
              </a:ext>
            </a:extLst>
          </p:cNvPr>
          <p:cNvSpPr txBox="1">
            <a:spLocks/>
          </p:cNvSpPr>
          <p:nvPr userDrawn="1"/>
        </p:nvSpPr>
        <p:spPr>
          <a:xfrm>
            <a:off x="9871840" y="63150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A8DCEE-05B0-C544-B51D-837AD8116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2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2124-1679-3941-A0F2-FC451125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18822-8FD6-7349-A460-4383CC2E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0609-944E-2346-A307-1CB8AD43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461D-F3AE-DA45-8204-9CCC04547CDF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47F6-E35F-2845-AA0A-DEF8AC9B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4974-B74C-894B-9C86-8059A078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41B5-4EE6-3840-A366-78FC42C1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3DCD-731B-1F41-838F-9AEC7B6E3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A8C3-BB14-D949-90D2-6586E8D46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29DE5-2C9F-694B-8612-F30FBCA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0EA7-3CF7-3946-A6D4-42FC1CF5E38A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6F47F-E7A9-4946-B9D3-54419302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78775-1978-694D-BD3D-E4F20692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4121-E2AC-2F42-9D83-4C4539C7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8DB66-A118-994E-8F4B-3FD07CF3D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9DC2F-43CD-3740-A0A5-097C54067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7A177-6E0E-9740-88AD-00E14C85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2FD91-EEE6-794C-B637-198546A68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24EF2-327D-A544-B2E0-12A87A8B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8F9E-1372-2D43-9171-72D3A9C3F3E7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37C6B-3402-3B4B-86B1-6E5802A0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2EAA4-1F12-D94F-8F25-ACF59A3B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7885-2761-D24F-980D-47A2031F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C8D89-1C60-E649-87EC-AB63E628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2F05-4BC6-E442-8195-86345B49EB50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14BEB-BC4C-164C-B951-ABAF92F7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A9F0A-FFEA-EF45-87EF-4574DFA0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059DC-CF7E-D341-9E3A-F70A2E0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489C-5506-C74B-82FF-8B2FE41802D8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866D1-CC93-644E-ACC9-70C02BB8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6F1-187B-6445-87FE-904FC9D5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ACCC-92D1-1443-A1BE-707E8169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0959-6B19-AA45-9294-BD7480D1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01A42-CA6A-524C-841A-1E03FCEC9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C7C0D-9E27-784B-9396-E8589030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FB5-589B-7146-BB27-2F6492521322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D4BF-214E-264F-83BA-C7F31D87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11BA0-CAD0-BB47-8203-82A83FA4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5F7F-19C7-2A44-8330-8DF565DB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627B6-E293-A94E-B440-6AF96CBBC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B73B0-3523-EF4A-AD31-E9002BB55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FFB43-BC10-BB4C-A0EF-776FB714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CB20-DEC6-BA41-B9E0-2FB949C3D291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2FEFB-8874-7146-962E-84DB01B9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CE782-C3AF-E149-9E5B-6E0341F4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7FD2CF-4E5A-ED4B-BEB4-07B04CBEDE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318234"/>
            <a:ext cx="1924708" cy="153976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DEDC7-49B7-174C-9418-1F641E2F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1074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0488E-CF9D-4D43-8C99-618555E8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7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D565-1B40-B345-9814-21A30B7AA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1EA6-C1E7-2844-934E-35189B8549EC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BBEA-CF80-B648-BE81-2AA359B99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6862-42B0-C943-B272-ACC134EAD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DCEE-05B0-C544-B51D-837AD8116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448734.3450923" TargetMode="External"/><Relationship Id="rId2" Type="http://schemas.openxmlformats.org/officeDocument/2006/relationships/hyperlink" Target="https://github.com/Nazotron1923/Deep_learning_models_for_ship_motion_prediction_%20from_imag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51397594_A_Cooperative_Hybrid_Model_For_Ship_Motion_Prediction" TargetMode="External"/><Relationship Id="rId4" Type="http://schemas.openxmlformats.org/officeDocument/2006/relationships/hyperlink" Target="https://arxiv.org/abs/1506.0586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7163-B0BB-064D-B589-B2644175C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358" y="1122363"/>
            <a:ext cx="10175358" cy="2387600"/>
          </a:xfrm>
        </p:spPr>
        <p:txBody>
          <a:bodyPr>
            <a:normAutofit/>
          </a:bodyPr>
          <a:lstStyle/>
          <a:p>
            <a:r>
              <a:rPr lang="en-US" sz="4800" dirty="0"/>
              <a:t>Ship motion prediction with deep learning</a:t>
            </a:r>
            <a:endParaRPr lang="en-US" sz="48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E81A-F4FC-6C41-8F23-6E82F6AA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1</a:t>
            </a:fld>
            <a:endParaRPr lang="en-US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6C9DDD3A-11F3-49F7-BDBD-C03A3C8D27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Lance De Waele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61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pervised Learning Algorithm in Machine Learning - TechVidvan">
            <a:extLst>
              <a:ext uri="{FF2B5EF4-FFF2-40B4-BE49-F238E27FC236}">
                <a16:creationId xmlns:a16="http://schemas.microsoft.com/office/drawing/2014/main" id="{C5C588B9-966B-46AF-90BE-76B6CC21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42" y="1825625"/>
            <a:ext cx="4945880" cy="391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Supervised learning </a:t>
            </a:r>
          </a:p>
          <a:p>
            <a:pPr>
              <a:buFontTx/>
              <a:buChar char="-"/>
            </a:pPr>
            <a:r>
              <a:rPr lang="en-US" dirty="0"/>
              <a:t>Maps an input to an output </a:t>
            </a:r>
          </a:p>
          <a:p>
            <a:pPr lvl="1">
              <a:buFontTx/>
              <a:buChar char="-"/>
            </a:pPr>
            <a:r>
              <a:rPr lang="en-US" dirty="0"/>
              <a:t>Based on examples of input-output pairs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Main components to perform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59015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b="1" dirty="0"/>
              <a:t>Past window size</a:t>
            </a:r>
          </a:p>
          <a:p>
            <a:pPr lvl="1">
              <a:buFontTx/>
              <a:buChar char="-"/>
            </a:pPr>
            <a:r>
              <a:rPr lang="en-US" dirty="0"/>
              <a:t>Number of seconds of data that is taken to predict pitch and roll (sequence of frames)</a:t>
            </a:r>
          </a:p>
          <a:p>
            <a:pPr>
              <a:buFontTx/>
              <a:buChar char="-"/>
            </a:pPr>
            <a:r>
              <a:rPr lang="en-US" b="1" dirty="0"/>
              <a:t>Future window size</a:t>
            </a:r>
          </a:p>
          <a:p>
            <a:pPr lvl="1">
              <a:buFontTx/>
              <a:buChar char="-"/>
            </a:pPr>
            <a:r>
              <a:rPr lang="en-US" dirty="0"/>
              <a:t>Future window size - the number of seconds for which pitch and roll will be predicted (sequence of frames)</a:t>
            </a:r>
          </a:p>
          <a:p>
            <a:pPr>
              <a:buFontTx/>
              <a:buChar char="-"/>
            </a:pPr>
            <a:r>
              <a:rPr lang="en-US" b="1" dirty="0"/>
              <a:t>Number of episodes</a:t>
            </a:r>
          </a:p>
          <a:p>
            <a:pPr lvl="1">
              <a:buFontTx/>
              <a:buChar char="-"/>
            </a:pPr>
            <a:r>
              <a:rPr lang="en-US" dirty="0"/>
              <a:t>The number of episodes used as input data (max 540)</a:t>
            </a:r>
          </a:p>
          <a:p>
            <a:pPr>
              <a:buFontTx/>
              <a:buChar char="-"/>
            </a:pPr>
            <a:r>
              <a:rPr lang="en-US" b="1" dirty="0"/>
              <a:t>Latent vectors</a:t>
            </a:r>
          </a:p>
          <a:p>
            <a:pPr lvl="1">
              <a:buFontTx/>
              <a:buChar char="-"/>
            </a:pPr>
            <a:r>
              <a:rPr lang="en-US" dirty="0"/>
              <a:t>The dimensions of the latent vectors for the LSTM parts of the model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3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-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b="1" dirty="0"/>
              <a:t>Learning rate</a:t>
            </a:r>
          </a:p>
          <a:p>
            <a:pPr lvl="1">
              <a:buFontTx/>
              <a:buChar char="-"/>
            </a:pPr>
            <a:r>
              <a:rPr lang="en-US" dirty="0"/>
              <a:t>Determines to what extent newly acquired information overrides old information</a:t>
            </a:r>
          </a:p>
          <a:p>
            <a:pPr>
              <a:buFontTx/>
              <a:buChar char="-"/>
            </a:pPr>
            <a:r>
              <a:rPr lang="en-US" b="1" dirty="0"/>
              <a:t>Weight decay</a:t>
            </a:r>
          </a:p>
          <a:p>
            <a:pPr lvl="1">
              <a:buFontTx/>
              <a:buChar char="-"/>
            </a:pPr>
            <a:r>
              <a:rPr lang="en-US" dirty="0"/>
              <a:t>Adds a penalty to the error function </a:t>
            </a:r>
          </a:p>
          <a:p>
            <a:pPr lvl="2">
              <a:buFontTx/>
              <a:buChar char="-"/>
            </a:pPr>
            <a:r>
              <a:rPr lang="en-US" dirty="0"/>
              <a:t>Depends on the magnitude of the weights that connect neurons to each other</a:t>
            </a:r>
          </a:p>
          <a:p>
            <a:pPr lvl="1">
              <a:buFontTx/>
              <a:buChar char="-"/>
            </a:pPr>
            <a:r>
              <a:rPr lang="en-US" dirty="0"/>
              <a:t>Used to limit overfitting in a neural network </a:t>
            </a:r>
          </a:p>
          <a:p>
            <a:pPr>
              <a:buFontTx/>
              <a:buChar char="-"/>
            </a:pPr>
            <a:r>
              <a:rPr lang="en-US" b="1" dirty="0" err="1"/>
              <a:t>Batchsize</a:t>
            </a:r>
            <a:endParaRPr lang="en-US" b="1" dirty="0"/>
          </a:p>
          <a:p>
            <a:pPr lvl="1">
              <a:buFontTx/>
              <a:buChar char="-"/>
            </a:pPr>
            <a:r>
              <a:rPr lang="en-US" dirty="0"/>
              <a:t>Defines the number of samples to work through before updating the internal model parameters </a:t>
            </a:r>
          </a:p>
          <a:p>
            <a:pPr>
              <a:buFontTx/>
              <a:buChar char="-"/>
            </a:pPr>
            <a:r>
              <a:rPr lang="en-US" b="1" dirty="0"/>
              <a:t>Number of Epochs</a:t>
            </a:r>
          </a:p>
          <a:p>
            <a:pPr lvl="1">
              <a:buFontTx/>
              <a:buChar char="-"/>
            </a:pPr>
            <a:r>
              <a:rPr lang="en-US" dirty="0"/>
              <a:t>Defines the number of times that the learning algorithm will work through the entire training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87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The input is a </a:t>
            </a:r>
            <a:r>
              <a:rPr lang="en-US" i="1" dirty="0"/>
              <a:t>sequence</a:t>
            </a:r>
            <a:r>
              <a:rPr lang="en-US" dirty="0"/>
              <a:t> of images</a:t>
            </a:r>
          </a:p>
          <a:p>
            <a:pPr>
              <a:buFontTx/>
              <a:buChar char="-"/>
            </a:pPr>
            <a:r>
              <a:rPr lang="en-US" dirty="0"/>
              <a:t>Models </a:t>
            </a:r>
            <a:r>
              <a:rPr lang="en-US" b="1" dirty="0"/>
              <a:t>without LSTM </a:t>
            </a:r>
            <a:r>
              <a:rPr lang="en-US" dirty="0"/>
              <a:t>module</a:t>
            </a:r>
          </a:p>
          <a:p>
            <a:pPr lvl="1">
              <a:buFontTx/>
              <a:buChar char="-"/>
            </a:pPr>
            <a:r>
              <a:rPr lang="en-US" dirty="0"/>
              <a:t>Length of the sequence = past window size</a:t>
            </a:r>
          </a:p>
        </p:txBody>
      </p:sp>
    </p:spTree>
    <p:extLst>
      <p:ext uri="{BB962C8B-B14F-4D97-AF65-F5344CB8AC3E}">
        <p14:creationId xmlns:p14="http://schemas.microsoft.com/office/powerpoint/2010/main" val="119147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F35D6-3D59-40FE-9697-672485D3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37" y="3605646"/>
            <a:ext cx="9742077" cy="3020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Models </a:t>
            </a:r>
            <a:r>
              <a:rPr lang="en-US" b="1" dirty="0"/>
              <a:t>with LSTM </a:t>
            </a:r>
            <a:r>
              <a:rPr lang="en-US" dirty="0"/>
              <a:t>module </a:t>
            </a:r>
          </a:p>
          <a:p>
            <a:pPr lvl="1">
              <a:buFontTx/>
              <a:buChar char="-"/>
            </a:pPr>
            <a:r>
              <a:rPr lang="en-US" dirty="0"/>
              <a:t>The length of the sequence = [60, 72, 120] frames</a:t>
            </a:r>
          </a:p>
          <a:p>
            <a:pPr lvl="1">
              <a:buFontTx/>
              <a:buChar char="-"/>
            </a:pPr>
            <a:r>
              <a:rPr lang="en-US" dirty="0"/>
              <a:t>Based on used LTSM model</a:t>
            </a:r>
          </a:p>
          <a:p>
            <a:pPr lvl="1">
              <a:buFontTx/>
              <a:buChar char="-"/>
            </a:pPr>
            <a:r>
              <a:rPr lang="en-US" dirty="0"/>
              <a:t>The passage through this sequence is carried out step by step</a:t>
            </a:r>
          </a:p>
        </p:txBody>
      </p:sp>
    </p:spTree>
    <p:extLst>
      <p:ext uri="{BB962C8B-B14F-4D97-AF65-F5344CB8AC3E}">
        <p14:creationId xmlns:p14="http://schemas.microsoft.com/office/powerpoint/2010/main" val="180706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Data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Generated data has increasing complexity</a:t>
            </a:r>
          </a:p>
          <a:p>
            <a:pPr lvl="1">
              <a:buFontTx/>
              <a:buChar char="-"/>
            </a:pPr>
            <a:r>
              <a:rPr lang="en-US" dirty="0"/>
              <a:t>Wave height, wind speed, …</a:t>
            </a:r>
          </a:p>
          <a:p>
            <a:pPr>
              <a:buFontTx/>
              <a:buChar char="-"/>
            </a:pPr>
            <a:r>
              <a:rPr lang="en-US" dirty="0"/>
              <a:t>All data sets need data of varying complexity</a:t>
            </a:r>
          </a:p>
          <a:p>
            <a:pPr lvl="1">
              <a:buFontTx/>
              <a:buChar char="-"/>
            </a:pPr>
            <a:r>
              <a:rPr lang="en-US" dirty="0"/>
              <a:t>For best model performance</a:t>
            </a:r>
          </a:p>
          <a:p>
            <a:pPr>
              <a:buFontTx/>
              <a:buChar char="-"/>
            </a:pPr>
            <a:r>
              <a:rPr lang="en-US" dirty="0"/>
              <a:t>Every 10% of data is split randomly in </a:t>
            </a:r>
          </a:p>
          <a:p>
            <a:pPr lvl="1">
              <a:buFontTx/>
              <a:buChar char="-"/>
            </a:pPr>
            <a:r>
              <a:rPr lang="en-US" dirty="0"/>
              <a:t>Training data</a:t>
            </a:r>
          </a:p>
          <a:p>
            <a:pPr lvl="1">
              <a:buFontTx/>
              <a:buChar char="-"/>
            </a:pPr>
            <a:r>
              <a:rPr lang="en-US" dirty="0"/>
              <a:t>Validating data</a:t>
            </a:r>
          </a:p>
          <a:p>
            <a:pPr lvl="1">
              <a:buFontTx/>
              <a:buChar char="-"/>
            </a:pPr>
            <a:r>
              <a:rPr lang="en-US" dirty="0"/>
              <a:t>Test data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0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–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Training speed optimizer</a:t>
            </a:r>
          </a:p>
          <a:p>
            <a:pPr lvl="1">
              <a:buFontTx/>
              <a:buChar char="-"/>
            </a:pPr>
            <a:r>
              <a:rPr lang="en-US" dirty="0"/>
              <a:t>ADAM algorithm </a:t>
            </a:r>
          </a:p>
          <a:p>
            <a:pPr>
              <a:buFontTx/>
              <a:buChar char="-"/>
            </a:pPr>
            <a:r>
              <a:rPr lang="en-US" dirty="0"/>
              <a:t>Early stopping</a:t>
            </a:r>
          </a:p>
          <a:p>
            <a:pPr lvl="1">
              <a:buFontTx/>
              <a:buChar char="-"/>
            </a:pPr>
            <a:r>
              <a:rPr lang="en-US" dirty="0"/>
              <a:t>Prevent overfitting and memory resources</a:t>
            </a:r>
          </a:p>
          <a:p>
            <a:pPr lvl="1">
              <a:buFontTx/>
              <a:buChar char="-"/>
            </a:pPr>
            <a:r>
              <a:rPr lang="en-US" dirty="0"/>
              <a:t>Ready-made solution from </a:t>
            </a:r>
            <a:r>
              <a:rPr lang="en-US" dirty="0" err="1"/>
              <a:t>github</a:t>
            </a:r>
            <a:r>
              <a:rPr lang="en-US" dirty="0"/>
              <a:t>₁</a:t>
            </a:r>
          </a:p>
          <a:p>
            <a:pPr>
              <a:buFontTx/>
              <a:buChar char="-"/>
            </a:pPr>
            <a:r>
              <a:rPr lang="en-US" dirty="0" err="1"/>
              <a:t>Hyberband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 err="1"/>
              <a:t>HyperBand</a:t>
            </a:r>
            <a:r>
              <a:rPr lang="en-US" dirty="0"/>
              <a:t> algorithm: mix of grid search and random search</a:t>
            </a:r>
          </a:p>
          <a:p>
            <a:pPr marL="457200" lvl="1" indent="0">
              <a:buNone/>
            </a:pPr>
            <a:r>
              <a:rPr lang="en-US" dirty="0"/>
              <a:t>- Only best model’s parameters were individually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15E1DB-1FF5-4227-8D1F-B60EB49E94F4}"/>
              </a:ext>
            </a:extLst>
          </p:cNvPr>
          <p:cNvSpPr txBox="1">
            <a:spLocks/>
          </p:cNvSpPr>
          <p:nvPr/>
        </p:nvSpPr>
        <p:spPr>
          <a:xfrm>
            <a:off x="1749777" y="6313488"/>
            <a:ext cx="7845779" cy="288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₁</a:t>
            </a:r>
            <a:r>
              <a:rPr lang="en-US" dirty="0" err="1"/>
              <a:t>Source:https</a:t>
            </a:r>
            <a:r>
              <a:rPr lang="en-US" dirty="0"/>
              <a:t>://github.com/</a:t>
            </a:r>
            <a:r>
              <a:rPr lang="en-US" dirty="0" err="1"/>
              <a:t>Bjarten</a:t>
            </a:r>
            <a:r>
              <a:rPr lang="en-US" dirty="0"/>
              <a:t>/early-stopping-</a:t>
            </a:r>
            <a:r>
              <a:rPr lang="en-US" dirty="0" err="1"/>
              <a:t>pytorch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4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0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 –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Regression problem -&gt; Mean Square Error</a:t>
            </a:r>
          </a:p>
          <a:p>
            <a:pPr>
              <a:buFontTx/>
              <a:buChar char="-"/>
            </a:pPr>
            <a:r>
              <a:rPr lang="en-US" dirty="0"/>
              <a:t>MSE = sum(distance(target, prediction))</a:t>
            </a:r>
          </a:p>
          <a:p>
            <a:pPr lvl="1">
              <a:buFontTx/>
              <a:buChar char="-"/>
            </a:pPr>
            <a:r>
              <a:rPr lang="en-US" dirty="0"/>
              <a:t>Target: angle</a:t>
            </a:r>
          </a:p>
          <a:p>
            <a:pPr lvl="1">
              <a:buFontTx/>
              <a:buChar char="-"/>
            </a:pPr>
            <a:r>
              <a:rPr lang="en-US" dirty="0"/>
              <a:t>Prediction: angle^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33745-548C-43CA-BAA0-F909502D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27" y="3949339"/>
            <a:ext cx="6769317" cy="11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7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testing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Basic parameters for testing</a:t>
            </a:r>
          </a:p>
          <a:p>
            <a:pPr>
              <a:buFontTx/>
              <a:buChar char="-"/>
            </a:pPr>
            <a:r>
              <a:rPr lang="en-US" dirty="0"/>
              <a:t>Hyperband </a:t>
            </a:r>
          </a:p>
          <a:p>
            <a:pPr lvl="1">
              <a:buFontTx/>
              <a:buChar char="-"/>
            </a:pPr>
            <a:r>
              <a:rPr lang="en-US" dirty="0"/>
              <a:t>Only good models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4AFB4-5AD0-468B-B66E-31F29EA4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45" y="2504337"/>
            <a:ext cx="6270189" cy="41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5712-6BE6-4FDE-BBC5-7459BDA4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5416B-CA01-41CA-A32E-564D3257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1825625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Introduction &amp; Goal </a:t>
            </a:r>
          </a:p>
          <a:p>
            <a:pPr>
              <a:buFontTx/>
              <a:buChar char="-"/>
            </a:pPr>
            <a:r>
              <a:rPr lang="en-US" dirty="0"/>
              <a:t>Implementation (1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  <a:p>
            <a:pPr>
              <a:buFontTx/>
              <a:buChar char="-"/>
            </a:pPr>
            <a:r>
              <a:rPr lang="en-US" dirty="0"/>
              <a:t>Data &amp; preprocessing</a:t>
            </a:r>
          </a:p>
          <a:p>
            <a:pPr>
              <a:buFontTx/>
              <a:buChar char="-"/>
            </a:pPr>
            <a:r>
              <a:rPr lang="en-US" dirty="0"/>
              <a:t>Model Training &amp; Testing methods</a:t>
            </a:r>
          </a:p>
          <a:p>
            <a:pPr>
              <a:buFontTx/>
              <a:buChar char="-"/>
            </a:pPr>
            <a:r>
              <a:rPr lang="en-US" dirty="0"/>
              <a:t>Proposed Models</a:t>
            </a:r>
          </a:p>
          <a:p>
            <a:pPr>
              <a:buFontTx/>
              <a:buChar char="-"/>
            </a:pPr>
            <a:r>
              <a:rPr lang="en-US" dirty="0"/>
              <a:t>Performance &amp; Results</a:t>
            </a:r>
          </a:p>
          <a:p>
            <a:pPr>
              <a:buFontTx/>
              <a:buChar char="-"/>
            </a:pPr>
            <a:r>
              <a:rPr lang="en-US" dirty="0"/>
              <a:t>Conclusion</a:t>
            </a:r>
          </a:p>
          <a:p>
            <a:pPr>
              <a:buFontTx/>
              <a:buChar char="-"/>
            </a:pPr>
            <a:r>
              <a:rPr lang="en-US" dirty="0"/>
              <a:t>Implementation (2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2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CNN,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Convolutional Neural Networks - CNN</a:t>
            </a:r>
          </a:p>
          <a:p>
            <a:pPr lvl="1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images and extract feature</a:t>
            </a:r>
          </a:p>
          <a:p>
            <a:pPr>
              <a:buFontTx/>
              <a:buChar char="-"/>
            </a:pPr>
            <a:r>
              <a:rPr lang="en-US" dirty="0"/>
              <a:t>Long Short-Term Memory networks – LSTM</a:t>
            </a:r>
          </a:p>
          <a:p>
            <a:pPr lvl="1">
              <a:buFontTx/>
              <a:buChar char="-"/>
            </a:pPr>
            <a:r>
              <a:rPr lang="en-US" dirty="0"/>
              <a:t>RNN capable of learning long-term dependencies</a:t>
            </a:r>
          </a:p>
          <a:p>
            <a:pPr lvl="1">
              <a:buFontTx/>
              <a:buChar char="-"/>
            </a:pPr>
            <a:r>
              <a:rPr lang="en-US" dirty="0"/>
              <a:t>Process sequences of data</a:t>
            </a:r>
          </a:p>
          <a:p>
            <a:pPr lvl="1">
              <a:buFontTx/>
              <a:buChar char="-"/>
            </a:pPr>
            <a:r>
              <a:rPr lang="en-US" dirty="0"/>
              <a:t>Suited for predicting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183705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56EA3-7B16-4CCC-9D89-034F6D25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80" y="1825625"/>
            <a:ext cx="8981720" cy="4897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637B3-80C6-4BDF-99C4-99FF5A60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D196-7586-482F-B11A-C414133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7609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Extract features into vector</a:t>
            </a:r>
          </a:p>
          <a:p>
            <a:pPr>
              <a:buFontTx/>
              <a:buChar char="-"/>
            </a:pPr>
            <a:r>
              <a:rPr lang="en-US" dirty="0"/>
              <a:t>Encoder part</a:t>
            </a:r>
          </a:p>
          <a:p>
            <a:pPr lvl="1">
              <a:buFontTx/>
              <a:buChar char="-"/>
            </a:pPr>
            <a:r>
              <a:rPr lang="en-US" dirty="0"/>
              <a:t>Pre-trained component</a:t>
            </a:r>
          </a:p>
          <a:p>
            <a:pPr>
              <a:buFontTx/>
              <a:buChar char="-"/>
            </a:pPr>
            <a:r>
              <a:rPr lang="en-US" dirty="0"/>
              <a:t>Greater </a:t>
            </a:r>
            <a:r>
              <a:rPr lang="en-US" dirty="0" err="1"/>
              <a:t>perfomance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4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26B124-F47B-493D-B732-DCA222DF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37" y="1493822"/>
            <a:ext cx="11925864" cy="5364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LSTM encoder-decoder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Only pitch and roll as input</a:t>
            </a:r>
          </a:p>
          <a:p>
            <a:pPr>
              <a:buFontTx/>
              <a:buChar char="-"/>
            </a:pPr>
            <a:r>
              <a:rPr lang="en-US" dirty="0"/>
              <a:t>No images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6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D7814-C8A7-43A2-AF3E-C1D5F96C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LSTM encoder-decoder PR - performance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96875-7096-4FB0-8153-C9140022D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Worst results</a:t>
            </a:r>
          </a:p>
          <a:p>
            <a:pPr>
              <a:buFontTx/>
              <a:buChar char="-"/>
            </a:pPr>
            <a:r>
              <a:rPr lang="en-US" dirty="0"/>
              <a:t>Maximum pitch and roll in generated dataset: 62°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701-EB7C-4201-B725-CB95E2D444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BD53C49-D026-4E76-8B4C-94E04A83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07190"/>
              </p:ext>
            </p:extLst>
          </p:nvPr>
        </p:nvGraphicFramePr>
        <p:xfrm>
          <a:off x="838200" y="2969369"/>
          <a:ext cx="10185148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3CCAD9-FF49-413B-BC42-F383A15ED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49220"/>
              </p:ext>
            </p:extLst>
          </p:nvPr>
        </p:nvGraphicFramePr>
        <p:xfrm>
          <a:off x="838200" y="4497029"/>
          <a:ext cx="777692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30.99°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29.44°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E6EB6B-686E-4B96-8E6A-000CE48D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86" y="6099087"/>
            <a:ext cx="74961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2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5A7B6-E496-4408-B589-BFB38943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10" y="1825625"/>
            <a:ext cx="8798890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Stack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Stacked images (n)</a:t>
            </a:r>
          </a:p>
        </p:txBody>
      </p:sp>
    </p:spTree>
    <p:extLst>
      <p:ext uri="{BB962C8B-B14F-4D97-AF65-F5344CB8AC3E}">
        <p14:creationId xmlns:p14="http://schemas.microsoft.com/office/powerpoint/2010/main" val="730181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BE7D5-8066-4765-9175-C282D50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27" y="1340426"/>
            <a:ext cx="8504381" cy="532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Stack PR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Stacked images (n)</a:t>
            </a:r>
          </a:p>
          <a:p>
            <a:pPr lvl="1">
              <a:buFontTx/>
              <a:buChar char="-"/>
            </a:pPr>
            <a:r>
              <a:rPr lang="en-US" b="1" dirty="0"/>
              <a:t>Pitch and roll</a:t>
            </a:r>
          </a:p>
        </p:txBody>
      </p:sp>
    </p:spTree>
    <p:extLst>
      <p:ext uri="{BB962C8B-B14F-4D97-AF65-F5344CB8AC3E}">
        <p14:creationId xmlns:p14="http://schemas.microsoft.com/office/powerpoint/2010/main" val="45462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PR FC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6627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Fully connected CNN</a:t>
            </a:r>
          </a:p>
          <a:p>
            <a:pPr>
              <a:buFontTx/>
              <a:buChar char="-"/>
            </a:pPr>
            <a:r>
              <a:rPr lang="en-US" dirty="0"/>
              <a:t>Input</a:t>
            </a:r>
          </a:p>
          <a:p>
            <a:pPr lvl="1">
              <a:buFontTx/>
              <a:buChar char="-"/>
            </a:pPr>
            <a:r>
              <a:rPr lang="en-US" dirty="0"/>
              <a:t>Pitch and roll</a:t>
            </a:r>
          </a:p>
          <a:p>
            <a:pPr lvl="1">
              <a:buFontTx/>
              <a:buChar char="-"/>
            </a:pPr>
            <a:r>
              <a:rPr lang="en-US" b="1" dirty="0"/>
              <a:t>Sep</a:t>
            </a:r>
            <a:r>
              <a:rPr lang="en-US" dirty="0"/>
              <a:t>. images (n)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D2092-2124-4CC4-9218-E3C5EA18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73" y="1366333"/>
            <a:ext cx="8503227" cy="54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noProof="0" dirty="0"/>
              <a:t>Royal Military Academy</a:t>
            </a:r>
          </a:p>
          <a:p>
            <a:pPr>
              <a:buFontTx/>
              <a:buChar char="-"/>
            </a:pPr>
            <a:r>
              <a:rPr lang="en-US" noProof="0" dirty="0"/>
              <a:t>Robotics &amp; Autonomous Systems lab</a:t>
            </a:r>
          </a:p>
          <a:p>
            <a:pPr>
              <a:buFontTx/>
              <a:buChar char="-"/>
            </a:pPr>
            <a:r>
              <a:rPr lang="en-US" noProof="0" dirty="0" err="1"/>
              <a:t>Marsur</a:t>
            </a:r>
            <a:endParaRPr lang="en-US" noProof="0" dirty="0"/>
          </a:p>
          <a:p>
            <a:pPr lvl="1">
              <a:buFontTx/>
              <a:buChar char="-"/>
            </a:pPr>
            <a:r>
              <a:rPr lang="en-US" noProof="0" dirty="0"/>
              <a:t>Developing an autonomous surface vessel (ASV)</a:t>
            </a:r>
          </a:p>
          <a:p>
            <a:pPr>
              <a:buFontTx/>
              <a:buChar char="-"/>
            </a:pPr>
            <a:r>
              <a:rPr lang="en-US" noProof="0" dirty="0" err="1"/>
              <a:t>Marland</a:t>
            </a:r>
            <a:endParaRPr lang="en-US" noProof="0" dirty="0"/>
          </a:p>
          <a:p>
            <a:pPr lvl="1">
              <a:buFontTx/>
              <a:buChar char="-"/>
            </a:pPr>
            <a:r>
              <a:rPr lang="en-US" noProof="0" dirty="0"/>
              <a:t>Developing an autonomous drone</a:t>
            </a:r>
          </a:p>
          <a:p>
            <a:pPr lvl="1">
              <a:buFontTx/>
              <a:buChar char="-"/>
            </a:pPr>
            <a:r>
              <a:rPr lang="en-US" noProof="0" dirty="0"/>
              <a:t>Take off and landing on moving vessels</a:t>
            </a:r>
          </a:p>
          <a:p>
            <a:pPr lvl="1">
              <a:buFontTx/>
              <a:buChar char="-"/>
            </a:pPr>
            <a:endParaRPr lang="en-US" noProof="0" dirty="0"/>
          </a:p>
          <a:p>
            <a:pPr>
              <a:buFontTx/>
              <a:buChar char="-"/>
            </a:pPr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6B72A-E6F4-4BDF-997F-92467DCF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27" y="2462525"/>
            <a:ext cx="3284648" cy="25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0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models 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025"/>
            <a:ext cx="4481945" cy="7305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With PR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8EC0-61D9-45AD-8053-79609A0D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1" y="2784764"/>
            <a:ext cx="5883563" cy="407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1900C-B563-4111-AE7D-DA9F2863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922464"/>
            <a:ext cx="5883564" cy="39485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9FE66-71FE-403B-85D7-476249FDF87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481945" cy="73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Without PR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CFA9D9-C4E5-4248-9938-87A84F5E1200}"/>
              </a:ext>
            </a:extLst>
          </p:cNvPr>
          <p:cNvCxnSpPr/>
          <p:nvPr/>
        </p:nvCxnSpPr>
        <p:spPr>
          <a:xfrm>
            <a:off x="910936" y="3917373"/>
            <a:ext cx="48248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22F53C-A849-4C8F-A9BF-F95E6914F6B9}"/>
              </a:ext>
            </a:extLst>
          </p:cNvPr>
          <p:cNvCxnSpPr/>
          <p:nvPr/>
        </p:nvCxnSpPr>
        <p:spPr>
          <a:xfrm>
            <a:off x="6923809" y="3550228"/>
            <a:ext cx="48248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54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70FABB-9956-456F-A3A1-DD391813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685"/>
            <a:ext cx="11074400" cy="6971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Separate images greatly improves accuracy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models - performance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DA00D0F-B21A-48DD-A750-512C05E8C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56742"/>
              </p:ext>
            </p:extLst>
          </p:nvPr>
        </p:nvGraphicFramePr>
        <p:xfrm>
          <a:off x="838200" y="2588802"/>
          <a:ext cx="10185148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1018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408221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0.635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0.647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0.619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0.556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0.470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0.483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66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0.378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0.252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13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95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B55E-D1DB-4DD3-A2B0-4CFB3086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C961-0BCC-4C7B-921F-21AE8F0AC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3AFE7-0A00-4AE0-B83A-403D376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8DCEE-05B0-C544-B51D-837AD81164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9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</a:t>
            </a:r>
            <a:r>
              <a:rPr lang="nl-BE" dirty="0" err="1"/>
              <a:t>img</a:t>
            </a:r>
            <a:r>
              <a:rPr lang="nl-BE" dirty="0"/>
              <a:t>-encoder PR-encoder 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FF115-010B-49B1-936F-17ACD05C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0390"/>
            <a:ext cx="9536585" cy="68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14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encoder decoder images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5373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EBFA6-5749-4E9A-B267-4F2DA2EE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8" y="1371600"/>
            <a:ext cx="959752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encoder decoder 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9691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PR dropped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E9236-4F54-4D20-A085-EC23F1D7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18" y="1486715"/>
            <a:ext cx="9185782" cy="5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0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890DA0-3579-4229-901B-CA8DC537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055" y="906812"/>
            <a:ext cx="7910945" cy="5951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CNN LSTM images 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A3BB-1E77-4D94-BCC4-1F203FE7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9234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Reduce parameters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7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EE94F4-458A-44D4-A5A1-4E3192DFA200}"/>
              </a:ext>
            </a:extLst>
          </p:cNvPr>
          <p:cNvSpPr/>
          <p:nvPr/>
        </p:nvSpPr>
        <p:spPr>
          <a:xfrm>
            <a:off x="181069" y="5314384"/>
            <a:ext cx="1575303" cy="140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LSTM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en-US" dirty="0"/>
              <a:t>-  performance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CE7726E3-2FE7-448A-851F-C3FEC4E28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91948"/>
              </p:ext>
            </p:extLst>
          </p:nvPr>
        </p:nvGraphicFramePr>
        <p:xfrm>
          <a:off x="838200" y="1502386"/>
          <a:ext cx="10185148" cy="509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982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299580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281474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  <a:gridCol w="2178112">
                  <a:extLst>
                    <a:ext uri="{9D8B030D-6E8A-4147-A177-3AD203B41FA5}">
                      <a16:colId xmlns:a16="http://schemas.microsoft.com/office/drawing/2014/main" val="119839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train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validate x 10² avg over sum pitch and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test x 10² avg over sum pitch and 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0.855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0.869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0.723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0.635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0.647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0.619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4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0.556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0.470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0.483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66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0.378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0.259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0.252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13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image-encoder PR-encoder decoder 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0.044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0.104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0.080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05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0.039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0.089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0.072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0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CNN LSTM </a:t>
                      </a:r>
                      <a:r>
                        <a:rPr lang="de-DE" sz="2000" dirty="0" err="1"/>
                        <a:t>encoder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images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0.038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0.091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0.071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decoder images PR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0.126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0.138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0.108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70872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4741E4-7C61-4E99-9703-6EF902E6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658" y="6617735"/>
            <a:ext cx="7494509" cy="33747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Source: https://github.com/Nazotron1923/Deep_learning_models_for_ship_motion_prediction_from_images/tree/master/Pre</a:t>
            </a:r>
          </a:p>
        </p:txBody>
      </p:sp>
    </p:spTree>
    <p:extLst>
      <p:ext uri="{BB962C8B-B14F-4D97-AF65-F5344CB8AC3E}">
        <p14:creationId xmlns:p14="http://schemas.microsoft.com/office/powerpoint/2010/main" val="1790547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LSTM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en-US" dirty="0"/>
              <a:t>- 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27F47-36DC-457D-A5E4-12682B0F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5" y="1373542"/>
            <a:ext cx="8211817" cy="53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3EF0-8D26-4128-8A55-15E9BCEC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405B9F-3353-4EF7-B9DA-4E9092D6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noProof="0" dirty="0"/>
              <a:t>Predict the motion of the </a:t>
            </a:r>
            <a:r>
              <a:rPr lang="en-US" dirty="0"/>
              <a:t>ASV</a:t>
            </a:r>
          </a:p>
          <a:p>
            <a:pPr>
              <a:buFontTx/>
              <a:buChar char="-"/>
            </a:pPr>
            <a:r>
              <a:rPr lang="en-US" noProof="0" dirty="0"/>
              <a:t>Define optimal moment to land drone</a:t>
            </a:r>
          </a:p>
          <a:p>
            <a:pPr lvl="1">
              <a:buFontTx/>
              <a:buChar char="-"/>
            </a:pPr>
            <a:r>
              <a:rPr lang="en-US" noProof="0" dirty="0"/>
              <a:t>Deck stabile and level</a:t>
            </a:r>
          </a:p>
          <a:p>
            <a:pPr lvl="1">
              <a:buFontTx/>
              <a:buChar char="-"/>
            </a:pPr>
            <a:r>
              <a:rPr lang="en-US" noProof="0" dirty="0"/>
              <a:t>Moment </a:t>
            </a:r>
            <a:r>
              <a:rPr lang="en-US" dirty="0"/>
              <a:t>with </a:t>
            </a:r>
            <a:r>
              <a:rPr lang="en-US" noProof="0" dirty="0"/>
              <a:t>minimal impact</a:t>
            </a:r>
          </a:p>
          <a:p>
            <a:pPr>
              <a:buFontTx/>
              <a:buChar char="-"/>
            </a:pPr>
            <a:r>
              <a:rPr lang="en-US" noProof="0" dirty="0"/>
              <a:t>Input (ZED mini sensor): </a:t>
            </a:r>
          </a:p>
          <a:p>
            <a:pPr lvl="1">
              <a:buFontTx/>
              <a:buChar char="-"/>
            </a:pPr>
            <a:r>
              <a:rPr lang="en-US" dirty="0"/>
              <a:t>IMU live data</a:t>
            </a:r>
          </a:p>
          <a:p>
            <a:pPr lvl="1">
              <a:buFontTx/>
              <a:buChar char="-"/>
            </a:pPr>
            <a:r>
              <a:rPr lang="en-US" dirty="0"/>
              <a:t>Stereo camera live video</a:t>
            </a:r>
          </a:p>
          <a:p>
            <a:pPr>
              <a:buFontTx/>
              <a:buChar char="-"/>
            </a:pPr>
            <a:r>
              <a:rPr lang="en-US" dirty="0"/>
              <a:t>Output: </a:t>
            </a:r>
          </a:p>
          <a:p>
            <a:pPr lvl="1">
              <a:buFontTx/>
              <a:buChar char="-"/>
            </a:pPr>
            <a:r>
              <a:rPr lang="en-US" dirty="0"/>
              <a:t>Sequence of Pitch, Roll and Heave</a:t>
            </a:r>
          </a:p>
          <a:p>
            <a:pPr lvl="1">
              <a:buFontTx/>
              <a:buChar char="-"/>
            </a:pPr>
            <a:r>
              <a:rPr lang="en-US" dirty="0"/>
              <a:t>Up to 30 seconds ahead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6B72A-E6F4-4BDF-997F-92467DCF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27" y="2462525"/>
            <a:ext cx="3284648" cy="25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2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9FA42D-7A57-43D0-8625-E3A663475363}"/>
              </a:ext>
            </a:extLst>
          </p:cNvPr>
          <p:cNvSpPr/>
          <p:nvPr/>
        </p:nvSpPr>
        <p:spPr>
          <a:xfrm>
            <a:off x="181069" y="5314384"/>
            <a:ext cx="1575303" cy="1403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EB61-8BE7-44DF-B50B-FF803DC02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902" y="6403411"/>
            <a:ext cx="7494509" cy="33747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Source: https://github.com/Nazotron1923/Deep_learning_models_for_ship_motion_prediction_from_images/tree/master/Pre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F0CA6-83C2-4651-9632-DF3ACDCE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14517"/>
              </p:ext>
            </p:extLst>
          </p:nvPr>
        </p:nvGraphicFramePr>
        <p:xfrm>
          <a:off x="3369902" y="1554653"/>
          <a:ext cx="8533645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7722">
                  <a:extLst>
                    <a:ext uri="{9D8B030D-6E8A-4147-A177-3AD203B41FA5}">
                      <a16:colId xmlns:a16="http://schemas.microsoft.com/office/drawing/2014/main" val="1901637942"/>
                    </a:ext>
                  </a:extLst>
                </a:gridCol>
                <a:gridCol w="2368235">
                  <a:extLst>
                    <a:ext uri="{9D8B030D-6E8A-4147-A177-3AD203B41FA5}">
                      <a16:colId xmlns:a16="http://schemas.microsoft.com/office/drawing/2014/main" val="1895491819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382732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MSE pitch at 10th sec [denormalized]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LSTM encoder decoder PR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30.99°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29.44°</a:t>
                      </a:r>
                      <a:endParaRPr lang="en-US" sz="20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28.97°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28.94°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39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stack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21.18°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22.56°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0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CNN FC PR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11.36°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11.28°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51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image-encoder PR-encoder decoder 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3.56°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2.83°</a:t>
                      </a:r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2.89°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2.70°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CNN LSTM </a:t>
                      </a:r>
                      <a:r>
                        <a:rPr lang="de-DE" sz="2000" dirty="0" err="1"/>
                        <a:t>encoder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decoder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images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3.42°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2.32°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3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decoder images PR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4.22°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4.16°</a:t>
                      </a:r>
                      <a:endParaRPr 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4249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CA1792-A4EE-4072-ACBE-69C6D4A99E00}"/>
              </a:ext>
            </a:extLst>
          </p:cNvPr>
          <p:cNvSpPr txBox="1">
            <a:spLocks/>
          </p:cNvSpPr>
          <p:nvPr/>
        </p:nvSpPr>
        <p:spPr>
          <a:xfrm>
            <a:off x="489391" y="1829901"/>
            <a:ext cx="2733643" cy="4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Maximum values:</a:t>
            </a:r>
          </a:p>
          <a:p>
            <a:pPr lvl="1">
              <a:buFontTx/>
              <a:buChar char="-"/>
            </a:pPr>
            <a:r>
              <a:rPr lang="en-US" dirty="0"/>
              <a:t>Pitch: 61°</a:t>
            </a:r>
          </a:p>
          <a:p>
            <a:pPr lvl="1">
              <a:buFontTx/>
              <a:buChar char="-"/>
            </a:pPr>
            <a:r>
              <a:rPr lang="en-US" dirty="0"/>
              <a:t>Roll: 62°</a:t>
            </a:r>
          </a:p>
          <a:p>
            <a:pPr>
              <a:buFontTx/>
              <a:buChar char="-"/>
            </a:pPr>
            <a:r>
              <a:rPr lang="en-US" dirty="0"/>
              <a:t>Baseline:</a:t>
            </a:r>
          </a:p>
          <a:p>
            <a:pPr lvl="1">
              <a:buFontTx/>
              <a:buChar char="-"/>
            </a:pPr>
            <a:r>
              <a:rPr lang="en-US" dirty="0"/>
              <a:t>Avg: ~30°</a:t>
            </a:r>
          </a:p>
          <a:p>
            <a:pPr lvl="1">
              <a:buFontTx/>
              <a:buChar char="-"/>
            </a:pPr>
            <a:r>
              <a:rPr lang="en-US" dirty="0"/>
              <a:t>50% of max</a:t>
            </a:r>
          </a:p>
          <a:p>
            <a:pPr>
              <a:buFontTx/>
              <a:buChar char="-"/>
            </a:pPr>
            <a:r>
              <a:rPr lang="en-US" dirty="0"/>
              <a:t>Reference:</a:t>
            </a:r>
          </a:p>
          <a:p>
            <a:pPr lvl="1">
              <a:buFontTx/>
              <a:buChar char="-"/>
            </a:pPr>
            <a:r>
              <a:rPr lang="en-US" dirty="0"/>
              <a:t>Avg: ~3°</a:t>
            </a:r>
          </a:p>
          <a:p>
            <a:pPr lvl="1">
              <a:buFontTx/>
              <a:buChar char="-"/>
            </a:pPr>
            <a:r>
              <a:rPr lang="en-US" dirty="0"/>
              <a:t>5% of max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19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98EAA6-E232-4A57-B3E7-53C70FAF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09" y="766310"/>
            <a:ext cx="10047749" cy="609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901FD-8D37-4C89-B43D-987BEE42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103528"/>
            <a:ext cx="11074400" cy="1325563"/>
          </a:xfrm>
        </p:spPr>
        <p:txBody>
          <a:bodyPr/>
          <a:lstStyle/>
          <a:p>
            <a:r>
              <a:rPr lang="nl-BE" dirty="0" err="1"/>
              <a:t>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9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CD26-1A91-431B-B3C7-6EDE7666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D9B2-DBAC-4EA9-A3EC-3FDBE000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Compare accuracy over large amount of predicted frames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7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4F9C3-69B4-4B37-8E52-95C79B0E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50" y="85576"/>
            <a:ext cx="10209385" cy="33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7C37F-54F8-4991-A55C-A90478D6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49" y="3257596"/>
            <a:ext cx="10304447" cy="3315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7E673-2A2E-4550-A1AA-00BE8E18C851}"/>
              </a:ext>
            </a:extLst>
          </p:cNvPr>
          <p:cNvSpPr txBox="1"/>
          <p:nvPr/>
        </p:nvSpPr>
        <p:spPr>
          <a:xfrm>
            <a:off x="172016" y="1572622"/>
            <a:ext cx="13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PR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DB61-E3B1-42BB-89AB-E2317782729E}"/>
              </a:ext>
            </a:extLst>
          </p:cNvPr>
          <p:cNvSpPr txBox="1"/>
          <p:nvPr/>
        </p:nvSpPr>
        <p:spPr>
          <a:xfrm>
            <a:off x="253404" y="4389009"/>
            <a:ext cx="13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</a:t>
            </a:r>
          </a:p>
        </p:txBody>
      </p:sp>
    </p:spTree>
    <p:extLst>
      <p:ext uri="{BB962C8B-B14F-4D97-AF65-F5344CB8AC3E}">
        <p14:creationId xmlns:p14="http://schemas.microsoft.com/office/powerpoint/2010/main" val="1358871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75D27-1C64-4FAB-B013-F97DD324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Hyperband 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96D904-8CF8-4FB8-BB69-1CD3A881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Test best model with optimized hyperparameters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Final test up to 30 seconds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B0673-86CD-43E2-99B0-66634358B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7A8DCEE-05B0-C544-B51D-837AD8116419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97DE5-AC57-4FFA-B0E0-0A3F6CCB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56" y="4850124"/>
            <a:ext cx="8600304" cy="1316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F4BF5-5F06-4D81-94F1-81DDB452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56" y="2252559"/>
            <a:ext cx="6407023" cy="19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1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E060-F87C-4D30-9602-37266FFE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6069-E5B1-4CFA-88E1-BE1AF0DF6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BE" dirty="0"/>
              <a:t>CNN LSTM encoder decoder images PR</a:t>
            </a:r>
          </a:p>
          <a:p>
            <a:pPr>
              <a:buFontTx/>
              <a:buChar char="-"/>
            </a:pPr>
            <a:r>
              <a:rPr lang="nl-BE" dirty="0"/>
              <a:t>Criteria</a:t>
            </a:r>
          </a:p>
          <a:p>
            <a:pPr lvl="1">
              <a:buFontTx/>
              <a:buChar char="-"/>
            </a:pPr>
            <a:r>
              <a:rPr lang="nl-BE" dirty="0"/>
              <a:t>MSE </a:t>
            </a:r>
            <a:r>
              <a:rPr lang="nl-BE" dirty="0" err="1"/>
              <a:t>avg</a:t>
            </a:r>
            <a:r>
              <a:rPr lang="nl-BE" dirty="0"/>
              <a:t> [0.0004; 0.0009]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  <a:p>
            <a:pPr lvl="1">
              <a:buFontTx/>
              <a:buChar char="-"/>
            </a:pPr>
            <a:r>
              <a:rPr lang="nl-BE" dirty="0"/>
              <a:t>3° / 5% </a:t>
            </a:r>
            <a:r>
              <a:rPr lang="nl-BE" dirty="0" err="1"/>
              <a:t>accuracy</a:t>
            </a:r>
            <a:r>
              <a:rPr lang="nl-BE" dirty="0"/>
              <a:t> at 10th second</a:t>
            </a:r>
          </a:p>
          <a:p>
            <a:pPr lvl="1">
              <a:buFontTx/>
              <a:buChar char="-"/>
            </a:pPr>
            <a:r>
              <a:rPr lang="nl-BE" dirty="0"/>
              <a:t>4° / 7% </a:t>
            </a:r>
            <a:r>
              <a:rPr lang="nl-BE" dirty="0" err="1"/>
              <a:t>accuracy</a:t>
            </a:r>
            <a:r>
              <a:rPr lang="nl-BE" dirty="0"/>
              <a:t> at 15th second</a:t>
            </a:r>
          </a:p>
          <a:p>
            <a:pPr lvl="1">
              <a:buFontTx/>
              <a:buChar char="-"/>
            </a:pPr>
            <a:r>
              <a:rPr lang="nl-BE" dirty="0"/>
              <a:t>5° / 8% </a:t>
            </a:r>
            <a:r>
              <a:rPr lang="nl-BE" dirty="0" err="1"/>
              <a:t>accuracy</a:t>
            </a:r>
            <a:r>
              <a:rPr lang="nl-BE" dirty="0"/>
              <a:t> at 30th second</a:t>
            </a:r>
          </a:p>
          <a:p>
            <a:pPr marL="457200" lvl="1" indent="0">
              <a:buNone/>
            </a:pPr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7E8F49-FC8E-4454-B034-07B1D1840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98626"/>
              </p:ext>
            </p:extLst>
          </p:nvPr>
        </p:nvGraphicFramePr>
        <p:xfrm>
          <a:off x="1493067" y="5086696"/>
          <a:ext cx="10185903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2965">
                  <a:extLst>
                    <a:ext uri="{9D8B030D-6E8A-4147-A177-3AD203B41FA5}">
                      <a16:colId xmlns:a16="http://schemas.microsoft.com/office/drawing/2014/main" val="3413683508"/>
                    </a:ext>
                  </a:extLst>
                </a:gridCol>
                <a:gridCol w="2299580">
                  <a:extLst>
                    <a:ext uri="{9D8B030D-6E8A-4147-A177-3AD203B41FA5}">
                      <a16:colId xmlns:a16="http://schemas.microsoft.com/office/drawing/2014/main" val="807829073"/>
                    </a:ext>
                  </a:extLst>
                </a:gridCol>
                <a:gridCol w="2281473">
                  <a:extLst>
                    <a:ext uri="{9D8B030D-6E8A-4147-A177-3AD203B41FA5}">
                      <a16:colId xmlns:a16="http://schemas.microsoft.com/office/drawing/2014/main" val="1815422287"/>
                    </a:ext>
                  </a:extLst>
                </a:gridCol>
                <a:gridCol w="2181885">
                  <a:extLst>
                    <a:ext uri="{9D8B030D-6E8A-4147-A177-3AD203B41FA5}">
                      <a16:colId xmlns:a16="http://schemas.microsoft.com/office/drawing/2014/main" val="1667446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  </a:t>
                      </a: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30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second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49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Pitch</a:t>
                      </a:r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2.89°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2.92°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3.06°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2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Roll</a:t>
                      </a:r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2.71°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3.75°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4.92°</a:t>
                      </a:r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9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B16EB5-58E6-41F2-882C-79B0219FD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91724"/>
              </p:ext>
            </p:extLst>
          </p:nvPr>
        </p:nvGraphicFramePr>
        <p:xfrm>
          <a:off x="1493067" y="4389599"/>
          <a:ext cx="10185148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982">
                  <a:extLst>
                    <a:ext uri="{9D8B030D-6E8A-4147-A177-3AD203B41FA5}">
                      <a16:colId xmlns:a16="http://schemas.microsoft.com/office/drawing/2014/main" val="2877329164"/>
                    </a:ext>
                  </a:extLst>
                </a:gridCol>
                <a:gridCol w="2299580">
                  <a:extLst>
                    <a:ext uri="{9D8B030D-6E8A-4147-A177-3AD203B41FA5}">
                      <a16:colId xmlns:a16="http://schemas.microsoft.com/office/drawing/2014/main" val="2192903335"/>
                    </a:ext>
                  </a:extLst>
                </a:gridCol>
                <a:gridCol w="2281474">
                  <a:extLst>
                    <a:ext uri="{9D8B030D-6E8A-4147-A177-3AD203B41FA5}">
                      <a16:colId xmlns:a16="http://schemas.microsoft.com/office/drawing/2014/main" val="1692322055"/>
                    </a:ext>
                  </a:extLst>
                </a:gridCol>
                <a:gridCol w="2178112">
                  <a:extLst>
                    <a:ext uri="{9D8B030D-6E8A-4147-A177-3AD203B41FA5}">
                      <a16:colId xmlns:a16="http://schemas.microsoft.com/office/drawing/2014/main" val="2034838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CNN LSTM encoder decoder images PR </a:t>
                      </a:r>
                      <a:endParaRPr lang="en-US" sz="2000" dirty="0"/>
                    </a:p>
                  </a:txBody>
                  <a:tcPr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0.00039 MSE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0.00089 MSE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sz="2000" dirty="0"/>
                        <a:t>0.00072 MSE</a:t>
                      </a:r>
                      <a:endParaRPr lang="en-US" sz="2000" dirty="0"/>
                    </a:p>
                  </a:txBody>
                  <a:tcPr anchor="ctr">
                    <a:solidFill>
                      <a:srgbClr val="64F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39CF-B16A-42DC-9324-CACE0601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(2</a:t>
            </a:r>
            <a:r>
              <a:rPr lang="en-US" baseline="30000" dirty="0"/>
              <a:t>nd</a:t>
            </a:r>
            <a:r>
              <a:rPr lang="en-US" dirty="0"/>
              <a:t> semester)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82E2-4EEB-44FB-BE7B-3B4195AD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Test against 0 baseline</a:t>
            </a:r>
          </a:p>
          <a:p>
            <a:pPr>
              <a:buFontTx/>
              <a:buChar char="-"/>
            </a:pPr>
            <a:r>
              <a:rPr lang="en-US" dirty="0"/>
              <a:t>Use existing models with augmented data</a:t>
            </a:r>
          </a:p>
          <a:p>
            <a:pPr>
              <a:buFontTx/>
              <a:buChar char="-"/>
            </a:pPr>
            <a:r>
              <a:rPr lang="en-US" dirty="0"/>
              <a:t>Use existing models with real data</a:t>
            </a:r>
          </a:p>
          <a:p>
            <a:pPr lvl="1">
              <a:buFontTx/>
              <a:buChar char="-"/>
            </a:pPr>
            <a:r>
              <a:rPr lang="en-US" dirty="0"/>
              <a:t>Define time criteria: real-time predictions</a:t>
            </a:r>
          </a:p>
          <a:p>
            <a:pPr lvl="1">
              <a:buFontTx/>
              <a:buChar char="-"/>
            </a:pPr>
            <a:r>
              <a:rPr lang="en-US" dirty="0"/>
              <a:t>Extra output parameter: heave</a:t>
            </a:r>
          </a:p>
          <a:p>
            <a:pPr>
              <a:buFontTx/>
              <a:buChar char="-"/>
            </a:pPr>
            <a:r>
              <a:rPr lang="en-US" dirty="0"/>
              <a:t>Compare results</a:t>
            </a:r>
          </a:p>
          <a:p>
            <a:pPr>
              <a:buFontTx/>
              <a:buChar char="-"/>
            </a:pPr>
            <a:r>
              <a:rPr lang="en-US" dirty="0"/>
              <a:t>Develop and test new models</a:t>
            </a:r>
          </a:p>
          <a:p>
            <a:pPr lvl="1">
              <a:buFontTx/>
              <a:buChar char="-"/>
            </a:pPr>
            <a:r>
              <a:rPr lang="en-US" dirty="0"/>
              <a:t>Compare with criteria</a:t>
            </a:r>
          </a:p>
          <a:p>
            <a:pPr lvl="1">
              <a:buFontTx/>
              <a:buChar char="-"/>
            </a:pPr>
            <a:r>
              <a:rPr lang="en-US" dirty="0"/>
              <a:t>GRU + CNN</a:t>
            </a:r>
          </a:p>
          <a:p>
            <a:pPr lvl="1">
              <a:buFontTx/>
              <a:buChar char="-"/>
            </a:pPr>
            <a:r>
              <a:rPr lang="en-US" dirty="0"/>
              <a:t>Transformer + CNN: GPT3</a:t>
            </a:r>
          </a:p>
        </p:txBody>
      </p:sp>
    </p:spTree>
    <p:extLst>
      <p:ext uri="{BB962C8B-B14F-4D97-AF65-F5344CB8AC3E}">
        <p14:creationId xmlns:p14="http://schemas.microsoft.com/office/powerpoint/2010/main" val="122070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B663F-5E67-4B1F-943A-3677943D8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EA6279-3587-4F26-B2DF-2E0FD23F0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1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B05B-4B8E-4C84-AC68-530295CC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4CB1-0515-41DC-A649-77A0EED2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200" dirty="0" err="1"/>
              <a:t>Deep</a:t>
            </a:r>
            <a:r>
              <a:rPr lang="nl-BE" sz="2200" dirty="0"/>
              <a:t> Learning For </a:t>
            </a:r>
            <a:r>
              <a:rPr lang="nl-BE" sz="2200" dirty="0" err="1"/>
              <a:t>Predicting</a:t>
            </a:r>
            <a:r>
              <a:rPr lang="nl-BE" sz="2200" dirty="0"/>
              <a:t> </a:t>
            </a:r>
            <a:r>
              <a:rPr lang="nl-BE" sz="2200" dirty="0" err="1"/>
              <a:t>Ship</a:t>
            </a:r>
            <a:r>
              <a:rPr lang="nl-BE" sz="2200" dirty="0"/>
              <a:t> Motion From Images – </a:t>
            </a:r>
            <a:r>
              <a:rPr lang="nl-BE" sz="2200" dirty="0" err="1"/>
              <a:t>Nazar-Mykola</a:t>
            </a:r>
            <a:r>
              <a:rPr lang="nl-BE" sz="2200" dirty="0"/>
              <a:t> </a:t>
            </a:r>
            <a:r>
              <a:rPr lang="nl-BE" sz="2200" dirty="0" err="1"/>
              <a:t>Kaminskyi</a:t>
            </a:r>
            <a:r>
              <a:rPr lang="nl-BE" sz="2200" dirty="0"/>
              <a:t> - </a:t>
            </a:r>
            <a:r>
              <a:rPr lang="nl-BE" sz="2200" dirty="0">
                <a:hlinkClick r:id="rId2"/>
              </a:rPr>
              <a:t>https://github.com/Nazotron1923/Deep_learning_models_for_ship_motion_prediction_ </a:t>
            </a:r>
            <a:r>
              <a:rPr lang="nl-BE" sz="2200" dirty="0" err="1">
                <a:hlinkClick r:id="rId2"/>
              </a:rPr>
              <a:t>from_images</a:t>
            </a:r>
            <a:r>
              <a:rPr lang="nl-BE" sz="2200" dirty="0">
                <a:hlinkClick r:id="rId2"/>
              </a:rPr>
              <a:t>/</a:t>
            </a:r>
            <a:endParaRPr lang="nl-BE" sz="2200" dirty="0"/>
          </a:p>
          <a:p>
            <a:r>
              <a:rPr lang="nl-BE" sz="2200" dirty="0"/>
              <a:t>Real-Time </a:t>
            </a:r>
            <a:r>
              <a:rPr lang="nl-BE" sz="2200" dirty="0" err="1"/>
              <a:t>Ship</a:t>
            </a:r>
            <a:r>
              <a:rPr lang="nl-BE" sz="2200" dirty="0"/>
              <a:t> Motion </a:t>
            </a:r>
            <a:r>
              <a:rPr lang="nl-BE" sz="2200" dirty="0" err="1"/>
              <a:t>Forecasting</a:t>
            </a:r>
            <a:r>
              <a:rPr lang="nl-BE" sz="2200" dirty="0"/>
              <a:t> Using </a:t>
            </a:r>
            <a:r>
              <a:rPr lang="nl-BE" sz="2200" dirty="0" err="1"/>
              <a:t>Deep</a:t>
            </a:r>
            <a:r>
              <a:rPr lang="nl-BE" sz="2200" dirty="0"/>
              <a:t> Learning – 2021 – Mohammad </a:t>
            </a:r>
            <a:r>
              <a:rPr lang="nl-BE" sz="2200" dirty="0" err="1"/>
              <a:t>Hasanur</a:t>
            </a:r>
            <a:r>
              <a:rPr lang="nl-BE" sz="2200" dirty="0"/>
              <a:t> Rashid, </a:t>
            </a:r>
            <a:r>
              <a:rPr lang="nl-BE" sz="2200" dirty="0" err="1"/>
              <a:t>Jing</a:t>
            </a:r>
            <a:r>
              <a:rPr lang="nl-BE" sz="2200" dirty="0"/>
              <a:t> Zhang, </a:t>
            </a:r>
            <a:r>
              <a:rPr lang="nl-BE" sz="2200" dirty="0" err="1"/>
              <a:t>Minghao</a:t>
            </a:r>
            <a:r>
              <a:rPr lang="nl-BE" sz="2200" dirty="0"/>
              <a:t> </a:t>
            </a:r>
            <a:r>
              <a:rPr lang="nl-BE" sz="2200" dirty="0" err="1"/>
              <a:t>Zhao</a:t>
            </a:r>
            <a:r>
              <a:rPr lang="nl-BE" sz="2200" dirty="0"/>
              <a:t> - </a:t>
            </a:r>
            <a:r>
              <a:rPr lang="nl-BE" sz="2200" dirty="0">
                <a:hlinkClick r:id="rId3"/>
              </a:rPr>
              <a:t>https://dl.acm.org/doi/abs/10.1145/3448734.3450923</a:t>
            </a:r>
            <a:endParaRPr lang="nl-BE" sz="2200" dirty="0"/>
          </a:p>
          <a:p>
            <a:r>
              <a:rPr lang="nl-BE" sz="2200" dirty="0"/>
              <a:t>A </a:t>
            </a:r>
            <a:r>
              <a:rPr lang="nl-BE" sz="2200" dirty="0" err="1"/>
              <a:t>Neural</a:t>
            </a:r>
            <a:r>
              <a:rPr lang="nl-BE" sz="2200" dirty="0"/>
              <a:t> </a:t>
            </a:r>
            <a:r>
              <a:rPr lang="nl-BE" sz="2200" dirty="0" err="1"/>
              <a:t>Conversational</a:t>
            </a:r>
            <a:r>
              <a:rPr lang="nl-BE" sz="2200" dirty="0"/>
              <a:t> Model – 2015 - </a:t>
            </a:r>
            <a:r>
              <a:rPr lang="nl-BE" sz="2200" dirty="0" err="1"/>
              <a:t>Oriol</a:t>
            </a:r>
            <a:r>
              <a:rPr lang="nl-BE" sz="2200" dirty="0"/>
              <a:t> </a:t>
            </a:r>
            <a:r>
              <a:rPr lang="nl-BE" sz="2200" dirty="0" err="1"/>
              <a:t>Vinyals</a:t>
            </a:r>
            <a:r>
              <a:rPr lang="nl-BE" sz="2200" dirty="0"/>
              <a:t>, </a:t>
            </a:r>
            <a:r>
              <a:rPr lang="nl-BE" sz="2200" dirty="0" err="1"/>
              <a:t>Quoc</a:t>
            </a:r>
            <a:r>
              <a:rPr lang="nl-BE" sz="2200" dirty="0"/>
              <a:t> Le - </a:t>
            </a:r>
            <a:r>
              <a:rPr lang="nl-BE" sz="2200" dirty="0">
                <a:hlinkClick r:id="rId4"/>
              </a:rPr>
              <a:t>https://arxiv.org/abs/1506.05869</a:t>
            </a:r>
            <a:endParaRPr lang="nl-BE" sz="2200" dirty="0"/>
          </a:p>
          <a:p>
            <a:r>
              <a:rPr lang="nl-BE" sz="2200" dirty="0"/>
              <a:t>A Co-</a:t>
            </a:r>
            <a:r>
              <a:rPr lang="nl-BE" sz="2200" dirty="0" err="1"/>
              <a:t>operative</a:t>
            </a:r>
            <a:r>
              <a:rPr lang="nl-BE" sz="2200" dirty="0"/>
              <a:t> </a:t>
            </a:r>
            <a:r>
              <a:rPr lang="nl-BE" sz="2200" dirty="0" err="1"/>
              <a:t>Hybrid</a:t>
            </a:r>
            <a:r>
              <a:rPr lang="nl-BE" sz="2200" dirty="0"/>
              <a:t> Model For </a:t>
            </a:r>
            <a:r>
              <a:rPr lang="nl-BE" sz="2200" dirty="0" err="1"/>
              <a:t>Ship</a:t>
            </a:r>
            <a:r>
              <a:rPr lang="nl-BE" sz="2200" dirty="0"/>
              <a:t> Motion </a:t>
            </a:r>
            <a:r>
              <a:rPr lang="nl-BE" sz="2200" dirty="0" err="1"/>
              <a:t>Prediction</a:t>
            </a:r>
            <a:r>
              <a:rPr lang="nl-BE" sz="2200" dirty="0"/>
              <a:t> - R. </a:t>
            </a:r>
            <a:r>
              <a:rPr lang="nl-BE" sz="2200" dirty="0" err="1"/>
              <a:t>Skulstad</a:t>
            </a:r>
            <a:r>
              <a:rPr lang="nl-BE" sz="2200" dirty="0"/>
              <a:t>, G. Li, T. I. </a:t>
            </a:r>
            <a:r>
              <a:rPr lang="nl-BE" sz="2200" dirty="0" err="1"/>
              <a:t>Fossen</a:t>
            </a:r>
            <a:r>
              <a:rPr lang="nl-BE" sz="2200" dirty="0"/>
              <a:t>, T. Wang, H. Zhang - </a:t>
            </a:r>
            <a:r>
              <a:rPr lang="nl-BE" sz="2200" dirty="0">
                <a:hlinkClick r:id="rId5"/>
              </a:rPr>
              <a:t>https://www.researchgate.net/publication/351397594_A_Cooperative_Hybrid_Model_For_Ship_Motion_Prediction</a:t>
            </a:r>
            <a:endParaRPr lang="nl-BE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3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(1</a:t>
            </a:r>
            <a:r>
              <a:rPr lang="en-US" baseline="30000" dirty="0"/>
              <a:t>st</a:t>
            </a:r>
            <a:r>
              <a:rPr lang="en-US" dirty="0"/>
              <a:t> semester)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Evaluate the input and output data</a:t>
            </a:r>
          </a:p>
          <a:p>
            <a:pPr>
              <a:buFontTx/>
              <a:buChar char="-"/>
            </a:pPr>
            <a:r>
              <a:rPr lang="en-US" dirty="0"/>
              <a:t>Test different existing deep learning models</a:t>
            </a:r>
          </a:p>
          <a:p>
            <a:pPr>
              <a:buFontTx/>
              <a:buChar char="-"/>
            </a:pPr>
            <a:r>
              <a:rPr lang="en-US" dirty="0"/>
              <a:t>Define criteria for our case </a:t>
            </a:r>
          </a:p>
          <a:p>
            <a:pPr lvl="1">
              <a:buFontTx/>
              <a:buChar char="-"/>
            </a:pPr>
            <a:r>
              <a:rPr lang="en-US" dirty="0"/>
              <a:t>Reference: best performing model </a:t>
            </a:r>
          </a:p>
          <a:p>
            <a:pPr lvl="1">
              <a:buFontTx/>
              <a:buChar char="-"/>
            </a:pPr>
            <a:r>
              <a:rPr lang="en-US" dirty="0"/>
              <a:t>Baseline: worst performing model</a:t>
            </a:r>
          </a:p>
          <a:p>
            <a:pPr lvl="1">
              <a:buFontTx/>
              <a:buChar char="-"/>
            </a:pPr>
            <a:r>
              <a:rPr lang="en-US" dirty="0"/>
              <a:t>Speed: real-time possible?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Ship motion in 6 degrees of freedom</a:t>
            </a:r>
          </a:p>
          <a:p>
            <a:pPr lvl="1">
              <a:buFontTx/>
              <a:buChar char="-"/>
            </a:pPr>
            <a:r>
              <a:rPr lang="en-US" dirty="0"/>
              <a:t>Translational </a:t>
            </a:r>
          </a:p>
          <a:p>
            <a:pPr lvl="2">
              <a:buFontTx/>
              <a:buChar char="-"/>
            </a:pPr>
            <a:r>
              <a:rPr lang="en-US" dirty="0"/>
              <a:t>Sway</a:t>
            </a:r>
          </a:p>
          <a:p>
            <a:pPr lvl="2">
              <a:buFontTx/>
              <a:buChar char="-"/>
            </a:pPr>
            <a:r>
              <a:rPr lang="en-US" dirty="0"/>
              <a:t>Surge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Heave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Rotational</a:t>
            </a:r>
          </a:p>
          <a:p>
            <a:pPr lvl="2">
              <a:buFontTx/>
              <a:buChar char="-"/>
            </a:pPr>
            <a:r>
              <a:rPr lang="en-US" dirty="0"/>
              <a:t>Yaw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Pitch</a:t>
            </a:r>
          </a:p>
          <a:p>
            <a:pPr lvl="2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Roll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0E484D2-6311-4E64-A91F-765CCF3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6201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BB8127B-D69F-4C4D-8BCA-98C6F20C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79613"/>
            <a:ext cx="3956616" cy="22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6FC61-847A-4B71-9B68-0A598372F89A}"/>
              </a:ext>
            </a:extLst>
          </p:cNvPr>
          <p:cNvSpPr/>
          <p:nvPr/>
        </p:nvSpPr>
        <p:spPr>
          <a:xfrm>
            <a:off x="8709434" y="3150606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AA9A9-8D99-4BF5-A06D-9684F08D2EA0}"/>
              </a:ext>
            </a:extLst>
          </p:cNvPr>
          <p:cNvSpPr/>
          <p:nvPr/>
        </p:nvSpPr>
        <p:spPr>
          <a:xfrm>
            <a:off x="6141896" y="5265456"/>
            <a:ext cx="2332147" cy="88184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A9FAD-2080-49EE-8674-68D62FB2EAA5}"/>
              </a:ext>
            </a:extLst>
          </p:cNvPr>
          <p:cNvSpPr/>
          <p:nvPr/>
        </p:nvSpPr>
        <p:spPr>
          <a:xfrm>
            <a:off x="8673472" y="5069312"/>
            <a:ext cx="1343182" cy="12290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Synthetic data</a:t>
            </a:r>
          </a:p>
          <a:p>
            <a:pPr lvl="1">
              <a:buFontTx/>
              <a:buChar char="-"/>
            </a:pPr>
            <a:r>
              <a:rPr lang="en-US" dirty="0"/>
              <a:t>Generated in a Blender₁ ship-wave simulation</a:t>
            </a:r>
          </a:p>
          <a:p>
            <a:pPr lvl="1">
              <a:buFontTx/>
              <a:buChar char="-"/>
            </a:pPr>
            <a:r>
              <a:rPr lang="en-US" dirty="0"/>
              <a:t>540 episodes of 400 images </a:t>
            </a:r>
          </a:p>
          <a:p>
            <a:pPr lvl="1">
              <a:buFontTx/>
              <a:buChar char="-"/>
            </a:pPr>
            <a:r>
              <a:rPr lang="en-US" dirty="0"/>
              <a:t>Rendered at 2 frames/second</a:t>
            </a:r>
          </a:p>
          <a:p>
            <a:pPr lvl="2">
              <a:buFontTx/>
              <a:buChar char="-"/>
            </a:pPr>
            <a:r>
              <a:rPr lang="en-US" dirty="0"/>
              <a:t>Avoid duplicate data at higher fps</a:t>
            </a:r>
          </a:p>
          <a:p>
            <a:pPr lvl="2">
              <a:buFontTx/>
              <a:buChar char="-"/>
            </a:pPr>
            <a:r>
              <a:rPr lang="en-US" dirty="0"/>
              <a:t>30 hours of simulation</a:t>
            </a:r>
          </a:p>
          <a:p>
            <a:pPr lvl="1">
              <a:buFontTx/>
              <a:buChar char="-"/>
            </a:pPr>
            <a:r>
              <a:rPr lang="en-US" dirty="0"/>
              <a:t>Resolution 96x54</a:t>
            </a:r>
          </a:p>
          <a:p>
            <a:pPr lvl="1">
              <a:buFontTx/>
              <a:buChar char="-"/>
            </a:pPr>
            <a:r>
              <a:rPr lang="en-US" dirty="0"/>
              <a:t>Pitch &amp; roll per image</a:t>
            </a:r>
          </a:p>
          <a:p>
            <a:pPr>
              <a:buFontTx/>
              <a:buChar char="-"/>
            </a:pPr>
            <a:r>
              <a:rPr lang="en-US" dirty="0"/>
              <a:t>Optional expansion</a:t>
            </a:r>
          </a:p>
          <a:p>
            <a:pPr lvl="1">
              <a:buFontTx/>
              <a:buChar char="-"/>
            </a:pPr>
            <a:r>
              <a:rPr lang="en-US" dirty="0"/>
              <a:t>Data augmentation</a:t>
            </a:r>
          </a:p>
          <a:p>
            <a:pPr lvl="2">
              <a:buFontTx/>
              <a:buChar char="-"/>
            </a:pPr>
            <a:r>
              <a:rPr lang="en-US" dirty="0"/>
              <a:t>Fog, contrast, …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8C51F7-293B-4508-B327-E8D3BEE1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78" y="3142692"/>
            <a:ext cx="6323527" cy="28977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C07005-EBC7-4DDF-8B08-41BF45B502A6}"/>
              </a:ext>
            </a:extLst>
          </p:cNvPr>
          <p:cNvSpPr txBox="1">
            <a:spLocks/>
          </p:cNvSpPr>
          <p:nvPr/>
        </p:nvSpPr>
        <p:spPr>
          <a:xfrm>
            <a:off x="2038823" y="6494463"/>
            <a:ext cx="7494509" cy="3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₁Source: https://github.com/Nazotron1923/ship-ocean_simulation_BLENDER</a:t>
            </a:r>
          </a:p>
        </p:txBody>
      </p:sp>
    </p:spTree>
    <p:extLst>
      <p:ext uri="{BB962C8B-B14F-4D97-AF65-F5344CB8AC3E}">
        <p14:creationId xmlns:p14="http://schemas.microsoft.com/office/powerpoint/2010/main" val="366868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7C7A-D42D-4A69-B6CC-2C4B139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75BD-5A39-4FF3-8CF7-2C007730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744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Real data</a:t>
            </a:r>
          </a:p>
          <a:p>
            <a:pPr lvl="1">
              <a:buFontTx/>
              <a:buChar char="-"/>
            </a:pPr>
            <a:r>
              <a:rPr lang="en-US" dirty="0"/>
              <a:t>Live video</a:t>
            </a:r>
          </a:p>
          <a:p>
            <a:pPr lvl="1">
              <a:buFontTx/>
              <a:buChar char="-"/>
            </a:pPr>
            <a:r>
              <a:rPr lang="en-US" dirty="0"/>
              <a:t>Live data from IMU</a:t>
            </a:r>
          </a:p>
          <a:p>
            <a:pPr lvl="1">
              <a:buFontTx/>
              <a:buChar char="-"/>
            </a:pPr>
            <a:r>
              <a:rPr lang="en-US" dirty="0"/>
              <a:t>Additionally</a:t>
            </a:r>
          </a:p>
          <a:p>
            <a:pPr lvl="2">
              <a:buFontTx/>
              <a:buChar char="-"/>
            </a:pPr>
            <a:r>
              <a:rPr lang="en-US" dirty="0"/>
              <a:t>Wind sensor data</a:t>
            </a:r>
          </a:p>
          <a:p>
            <a:pPr lvl="2">
              <a:buFontTx/>
              <a:buChar char="-"/>
            </a:pPr>
            <a:r>
              <a:rPr lang="en-US" dirty="0"/>
              <a:t>Thrust (ASV)</a:t>
            </a:r>
          </a:p>
          <a:p>
            <a:pPr>
              <a:buFontTx/>
              <a:buChar char="-"/>
            </a:pPr>
            <a:r>
              <a:rPr lang="en-US" dirty="0"/>
              <a:t>Challenges</a:t>
            </a:r>
          </a:p>
          <a:p>
            <a:pPr lvl="1">
              <a:buFontTx/>
              <a:buChar char="-"/>
            </a:pPr>
            <a:r>
              <a:rPr lang="en-US" dirty="0"/>
              <a:t>Find optimal fps</a:t>
            </a:r>
          </a:p>
          <a:p>
            <a:pPr lvl="1">
              <a:buFontTx/>
              <a:buChar char="-"/>
            </a:pPr>
            <a:r>
              <a:rPr lang="en-US" dirty="0"/>
              <a:t>Objects in images</a:t>
            </a:r>
          </a:p>
          <a:p>
            <a:pPr lvl="1">
              <a:buFontTx/>
              <a:buChar char="-"/>
            </a:pPr>
            <a:r>
              <a:rPr lang="en-US" dirty="0"/>
              <a:t>Stabilization (out of scope)</a:t>
            </a:r>
          </a:p>
        </p:txBody>
      </p:sp>
      <p:pic>
        <p:nvPicPr>
          <p:cNvPr id="3074" name="Picture 2" descr="Safely Negotiating Dicey Ocean Inlets | Sport Fishing Mag">
            <a:extLst>
              <a:ext uri="{FF2B5EF4-FFF2-40B4-BE49-F238E27FC236}">
                <a16:creationId xmlns:a16="http://schemas.microsoft.com/office/drawing/2014/main" id="{D7326FB1-7B93-4E73-A366-59129B57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24" y="771600"/>
            <a:ext cx="4878057" cy="231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hareef class Corvette OPV Al Shamikh Al Rahmani Al Rasikh Ocean Patrol  Vessel Royal Navy of Oman البحرية الملكية من عمان BAE Systems 99 metre  datasheet pictures photos video specifications">
            <a:extLst>
              <a:ext uri="{FF2B5EF4-FFF2-40B4-BE49-F238E27FC236}">
                <a16:creationId xmlns:a16="http://schemas.microsoft.com/office/drawing/2014/main" id="{28EF0B78-4990-40FD-8298-05765EFDA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57" b="98108" l="5625" r="97969">
                        <a14:foregroundMark x1="7500" y1="85946" x2="7500" y2="74054"/>
                        <a14:foregroundMark x1="5625" y1="75676" x2="8103" y2="93090"/>
                        <a14:foregroundMark x1="8253" y1="93097" x2="20938" y2="78649"/>
                        <a14:foregroundMark x1="83438" y1="81351" x2="81250" y2="81892"/>
                        <a14:foregroundMark x1="86875" y1="77838" x2="87500" y2="86757"/>
                        <a14:foregroundMark x1="82344" y1="90000" x2="94531" y2="85135"/>
                        <a14:foregroundMark x1="94531" y1="85135" x2="85938" y2="76757"/>
                        <a14:foregroundMark x1="96563" y1="81622" x2="97969" y2="82432"/>
                        <a14:foregroundMark x1="86094" y1="78378" x2="77813" y2="82703"/>
                        <a14:foregroundMark x1="77813" y1="82703" x2="77813" y2="83243"/>
                        <a14:foregroundMark x1="85938" y1="89459" x2="72656" y2="91892"/>
                        <a14:foregroundMark x1="75156" y1="91892" x2="83438" y2="91351"/>
                        <a14:foregroundMark x1="83438" y1="91351" x2="83438" y2="91351"/>
                        <a14:foregroundMark x1="83438" y1="91351" x2="73281" y2="92973"/>
                        <a14:foregroundMark x1="73281" y1="92973" x2="84531" y2="91892"/>
                        <a14:foregroundMark x1="70000" y1="92162" x2="36406" y2="93514"/>
                        <a14:foregroundMark x1="36094" y1="93514" x2="61563" y2="91892"/>
                        <a14:foregroundMark x1="61563" y1="91892" x2="67969" y2="92703"/>
                        <a14:foregroundMark x1="65469" y1="93243" x2="35000" y2="92973"/>
                        <a14:backgroundMark x1="2656" y1="96757" x2="42344" y2="98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73" t="63936" b="-499"/>
          <a:stretch/>
        </p:blipFill>
        <p:spPr bwMode="auto">
          <a:xfrm rot="16200000">
            <a:off x="7296797" y="4734666"/>
            <a:ext cx="2593799" cy="113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ACBE1D-2D52-44E9-B320-09DC3665F03A}"/>
              </a:ext>
            </a:extLst>
          </p:cNvPr>
          <p:cNvCxnSpPr/>
          <p:nvPr/>
        </p:nvCxnSpPr>
        <p:spPr>
          <a:xfrm flipH="1" flipV="1">
            <a:off x="6237838" y="3223034"/>
            <a:ext cx="2299580" cy="172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012957-DB98-431D-8AC5-E64A41D7FF4D}"/>
              </a:ext>
            </a:extLst>
          </p:cNvPr>
          <p:cNvCxnSpPr>
            <a:cxnSpLocks/>
          </p:cNvCxnSpPr>
          <p:nvPr/>
        </p:nvCxnSpPr>
        <p:spPr>
          <a:xfrm flipH="1">
            <a:off x="8537418" y="3223034"/>
            <a:ext cx="2412137" cy="172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0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7CB6-99C4-44CF-AACE-8C5BC7C8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7FA0-9A61-480E-9B6D-16104894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Images need same size, scale and cropping</a:t>
            </a:r>
          </a:p>
          <a:p>
            <a:pPr lvl="1">
              <a:buFontTx/>
              <a:buChar char="-"/>
            </a:pPr>
            <a:r>
              <a:rPr lang="en-US" dirty="0"/>
              <a:t>Already done in generated data set</a:t>
            </a:r>
          </a:p>
          <a:p>
            <a:pPr>
              <a:buFontTx/>
              <a:buChar char="-"/>
            </a:pPr>
            <a:r>
              <a:rPr lang="en-US" dirty="0"/>
              <a:t>Pixel values</a:t>
            </a:r>
          </a:p>
          <a:p>
            <a:pPr lvl="1">
              <a:buFontTx/>
              <a:buChar char="-"/>
            </a:pPr>
            <a:r>
              <a:rPr lang="en-US" dirty="0"/>
              <a:t>Normalize to [-1 , 1]:</a:t>
            </a:r>
          </a:p>
          <a:p>
            <a:pPr marL="0" indent="0">
              <a:buNone/>
            </a:pPr>
            <a:r>
              <a:rPr lang="en-US" dirty="0"/>
              <a:t>- Pitch and Roll</a:t>
            </a:r>
          </a:p>
          <a:p>
            <a:pPr lvl="1">
              <a:buFontTx/>
              <a:buChar char="-"/>
            </a:pPr>
            <a:r>
              <a:rPr lang="en-US" dirty="0"/>
              <a:t>Normalize angle with abs values: [-90°, 90°]</a:t>
            </a:r>
          </a:p>
          <a:p>
            <a:pPr lvl="1">
              <a:buFontTx/>
              <a:buChar char="-"/>
            </a:pPr>
            <a:r>
              <a:rPr lang="en-US" dirty="0"/>
              <a:t>Normalize to [-1, 1]: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04B0F-82AD-42F8-94D4-E7E60143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28" y="3014804"/>
            <a:ext cx="3246141" cy="68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53AD3-54AB-4FD6-B9B5-8D562FE7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86" y="5014621"/>
            <a:ext cx="4328784" cy="687026"/>
          </a:xfrm>
          <a:prstGeom prst="rect">
            <a:avLst/>
          </a:prstGeom>
        </p:spPr>
      </p:pic>
      <p:pic>
        <p:nvPicPr>
          <p:cNvPr id="4098" name="Picture 2" descr="Ship Motion and Stresses">
            <a:extLst>
              <a:ext uri="{FF2B5EF4-FFF2-40B4-BE49-F238E27FC236}">
                <a16:creationId xmlns:a16="http://schemas.microsoft.com/office/drawing/2014/main" id="{9C04D1D9-0666-4026-A98A-C1C87F68C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2" t="51836" r="26934"/>
          <a:stretch/>
        </p:blipFill>
        <p:spPr bwMode="auto">
          <a:xfrm>
            <a:off x="8259459" y="2602038"/>
            <a:ext cx="3246141" cy="29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B265BD-6FE9-4403-8858-055F3C9FF04C}"/>
              </a:ext>
            </a:extLst>
          </p:cNvPr>
          <p:cNvCxnSpPr>
            <a:cxnSpLocks/>
          </p:cNvCxnSpPr>
          <p:nvPr/>
        </p:nvCxnSpPr>
        <p:spPr>
          <a:xfrm>
            <a:off x="8259459" y="3883937"/>
            <a:ext cx="341045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BC85590-6C2B-481F-B2CF-EF920EA2DF2F}"/>
              </a:ext>
            </a:extLst>
          </p:cNvPr>
          <p:cNvSpPr/>
          <p:nvPr/>
        </p:nvSpPr>
        <p:spPr>
          <a:xfrm>
            <a:off x="8738356" y="2456944"/>
            <a:ext cx="2451728" cy="2465469"/>
          </a:xfrm>
          <a:prstGeom prst="arc">
            <a:avLst>
              <a:gd name="adj1" fmla="val 16219325"/>
              <a:gd name="adj2" fmla="val 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F01ECDE-87D2-4BB7-AC99-8DDDBB80F1A8}"/>
              </a:ext>
            </a:extLst>
          </p:cNvPr>
          <p:cNvSpPr/>
          <p:nvPr/>
        </p:nvSpPr>
        <p:spPr>
          <a:xfrm rot="16200000">
            <a:off x="8541567" y="2436854"/>
            <a:ext cx="2456950" cy="2514167"/>
          </a:xfrm>
          <a:prstGeom prst="arc">
            <a:avLst>
              <a:gd name="adj1" fmla="val 16219325"/>
              <a:gd name="adj2" fmla="val 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2969D-1905-4D93-9325-E866CB580F3A}"/>
              </a:ext>
            </a:extLst>
          </p:cNvPr>
          <p:cNvCxnSpPr>
            <a:cxnSpLocks/>
          </p:cNvCxnSpPr>
          <p:nvPr/>
        </p:nvCxnSpPr>
        <p:spPr>
          <a:xfrm flipH="1">
            <a:off x="9770042" y="2276097"/>
            <a:ext cx="85848" cy="28503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2930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_peer_presentations_template" id="{768F77DA-3485-724D-9BE8-EA02E4685E83}" vid="{B05E315C-EF89-5C4C-8475-709378E345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blockchain_peer_presentations_template</Template>
  <TotalTime>712</TotalTime>
  <Words>1835</Words>
  <Application>Microsoft Office PowerPoint</Application>
  <PresentationFormat>Widescreen</PresentationFormat>
  <Paragraphs>421</Paragraphs>
  <Slides>48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Kantoorthema</vt:lpstr>
      <vt:lpstr>Ship motion prediction with deep learning</vt:lpstr>
      <vt:lpstr>Contents</vt:lpstr>
      <vt:lpstr>Introduction</vt:lpstr>
      <vt:lpstr>Goal</vt:lpstr>
      <vt:lpstr>Implementation (1st semester)</vt:lpstr>
      <vt:lpstr>Data</vt:lpstr>
      <vt:lpstr>Data</vt:lpstr>
      <vt:lpstr>Data</vt:lpstr>
      <vt:lpstr>Data Preprocessing </vt:lpstr>
      <vt:lpstr>Model training</vt:lpstr>
      <vt:lpstr>Model training - Parameters</vt:lpstr>
      <vt:lpstr>Model training - Hyperparameters</vt:lpstr>
      <vt:lpstr>Model training – Data loader</vt:lpstr>
      <vt:lpstr>Model training – Data loader</vt:lpstr>
      <vt:lpstr>Model training – Data split</vt:lpstr>
      <vt:lpstr>Model training – Optimization</vt:lpstr>
      <vt:lpstr>Model Testing </vt:lpstr>
      <vt:lpstr>Model testing – Loss function</vt:lpstr>
      <vt:lpstr>Models testing - parameters</vt:lpstr>
      <vt:lpstr>Proposed Models </vt:lpstr>
      <vt:lpstr>Introduction – CNN, LSTM</vt:lpstr>
      <vt:lpstr>Introduction – Autoencoder</vt:lpstr>
      <vt:lpstr>Baseline model </vt:lpstr>
      <vt:lpstr>LSTM encoder-decoder PR</vt:lpstr>
      <vt:lpstr>LSTM encoder-decoder PR - performance</vt:lpstr>
      <vt:lpstr>CNN Models </vt:lpstr>
      <vt:lpstr>CNN Stack FC model</vt:lpstr>
      <vt:lpstr>CNN Stack PR FC model</vt:lpstr>
      <vt:lpstr>CNN PR FC model</vt:lpstr>
      <vt:lpstr>CNN models - performance</vt:lpstr>
      <vt:lpstr>CNN models - performance</vt:lpstr>
      <vt:lpstr>LSTM Models </vt:lpstr>
      <vt:lpstr>CNN LSTM img-encoder PR-encoder decoder</vt:lpstr>
      <vt:lpstr>PowerPoint Presentation</vt:lpstr>
      <vt:lpstr>CNN LSTM encoder decoder images PR</vt:lpstr>
      <vt:lpstr>CNN LSTM encoder decoder image</vt:lpstr>
      <vt:lpstr>CNN LSTM images PR</vt:lpstr>
      <vt:lpstr>LSTM models -  performance</vt:lpstr>
      <vt:lpstr>LSTM models -  performance</vt:lpstr>
      <vt:lpstr>Denormalized results</vt:lpstr>
      <vt:lpstr>Convergence</vt:lpstr>
      <vt:lpstr>Best model</vt:lpstr>
      <vt:lpstr>PowerPoint Presentation</vt:lpstr>
      <vt:lpstr>Hyperband optimization</vt:lpstr>
      <vt:lpstr>Conclusion</vt:lpstr>
      <vt:lpstr>Implementation (2nd semester)</vt:lpstr>
      <vt:lpstr>Questions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</dc:title>
  <dc:creator>Lance DW</dc:creator>
  <cp:lastModifiedBy>Lance De Waele</cp:lastModifiedBy>
  <cp:revision>55</cp:revision>
  <cp:lastPrinted>2021-12-21T22:57:16Z</cp:lastPrinted>
  <dcterms:created xsi:type="dcterms:W3CDTF">2021-12-19T15:28:48Z</dcterms:created>
  <dcterms:modified xsi:type="dcterms:W3CDTF">2021-12-22T11:02:13Z</dcterms:modified>
</cp:coreProperties>
</file>